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C24A02-04C7-47BD-A1F5-7A1A58F5B1CA}"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24A02-04C7-47BD-A1F5-7A1A58F5B1CA}"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24A02-04C7-47BD-A1F5-7A1A58F5B1CA}"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24A02-04C7-47BD-A1F5-7A1A58F5B1CA}"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C24A02-04C7-47BD-A1F5-7A1A58F5B1CA}" type="datetimeFigureOut">
              <a:rPr lang="en-US" smtClean="0"/>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C24A02-04C7-47BD-A1F5-7A1A58F5B1CA}"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C24A02-04C7-47BD-A1F5-7A1A58F5B1CA}" type="datetimeFigureOut">
              <a:rPr lang="en-US" smtClean="0"/>
              <a:t>11/22/2016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C24A02-04C7-47BD-A1F5-7A1A58F5B1CA}" type="datetimeFigureOut">
              <a:rPr lang="en-US" smtClean="0"/>
              <a:t>11/22/2016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24A02-04C7-47BD-A1F5-7A1A58F5B1CA}" type="datetimeFigureOut">
              <a:rPr lang="en-US" smtClean="0"/>
              <a:t>11/22/2016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24A02-04C7-47BD-A1F5-7A1A58F5B1CA}"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24A02-04C7-47BD-A1F5-7A1A58F5B1CA}" type="datetimeFigureOut">
              <a:rPr lang="en-US" smtClean="0"/>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7329C-5ED3-43F6-9E41-29BDE3E7A4B2}" type="slidenum">
              <a:rPr lang="en-US" smtClean="0"/>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24A02-04C7-47BD-A1F5-7A1A58F5B1CA}" type="datetimeFigureOut">
              <a:rPr lang="en-US" smtClean="0"/>
              <a:t>11/22/2016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7329C-5ED3-43F6-9E41-29BDE3E7A4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lionsclubs.org/EN/index.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76400"/>
            <a:ext cx="9144000" cy="2895599"/>
          </a:xfrm>
        </p:spPr>
        <p:txBody>
          <a:bodyPr>
            <a:normAutofit/>
          </a:bodyPr>
          <a:lstStyle/>
          <a:p>
            <a:r>
              <a:rPr lang="en-US" sz="6600" b="1" dirty="0" smtClean="0">
                <a:solidFill>
                  <a:srgbClr val="0070C0"/>
                </a:solidFill>
                <a:latin typeface="Times New Roman" pitchFamily="18" charset="0"/>
                <a:cs typeface="Times New Roman" pitchFamily="18" charset="0"/>
              </a:rPr>
              <a:t>Lions Club International</a:t>
            </a:r>
            <a:endParaRPr lang="en-US" sz="6600" b="1" dirty="0">
              <a:solidFill>
                <a:srgbClr val="0070C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dirty="0" smtClean="0">
                <a:solidFill>
                  <a:srgbClr val="0070C0"/>
                </a:solidFill>
                <a:latin typeface="Times New Roman" pitchFamily="18" charset="0"/>
                <a:cs typeface="Times New Roman" pitchFamily="18" charset="0"/>
              </a:rPr>
              <a:t>Almost a hundred years of history…</a:t>
            </a:r>
            <a:endParaRPr lang="en-US"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0" y="2362200"/>
            <a:ext cx="9144000" cy="3763963"/>
          </a:xfrm>
        </p:spPr>
        <p:txBody>
          <a:bodyPr/>
          <a:lstStyle/>
          <a:p>
            <a:pPr>
              <a:buNone/>
            </a:pPr>
            <a:r>
              <a:rPr lang="en-US" dirty="0" smtClean="0">
                <a:solidFill>
                  <a:srgbClr val="0070C0"/>
                </a:solidFill>
                <a:latin typeface="Times New Roman" pitchFamily="18" charset="0"/>
                <a:cs typeface="Times New Roman" pitchFamily="18" charset="0"/>
              </a:rPr>
              <a:t>   Founded in on June 7, 1917 in Chicago, Illinois by a man named Melvin Jones who firmly believed in his personal code of “You can’t get far until you start doing something for somebody else.”</a:t>
            </a:r>
            <a:endParaRPr lang="en-US" dirty="0">
              <a:solidFill>
                <a:srgbClr val="0070C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Times New Roman" pitchFamily="18" charset="0"/>
                <a:cs typeface="Times New Roman" pitchFamily="18" charset="0"/>
              </a:rPr>
              <a:t>Melvin Jones</a:t>
            </a:r>
            <a:endParaRPr lang="en-US"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486400"/>
          </a:xfrm>
        </p:spPr>
        <p:txBody>
          <a:bodyPr/>
          <a:lstStyle/>
          <a:p>
            <a:r>
              <a:rPr lang="en-US" dirty="0" smtClean="0">
                <a:solidFill>
                  <a:srgbClr val="0070C0"/>
                </a:solidFill>
                <a:latin typeface="Times New Roman" pitchFamily="18" charset="0"/>
                <a:cs typeface="Times New Roman" pitchFamily="18" charset="0"/>
              </a:rPr>
              <a:t>Born: January 13, 1879</a:t>
            </a:r>
          </a:p>
          <a:p>
            <a:r>
              <a:rPr lang="en-US" dirty="0" smtClean="0">
                <a:solidFill>
                  <a:srgbClr val="0070C0"/>
                </a:solidFill>
                <a:latin typeface="Times New Roman" pitchFamily="18" charset="0"/>
                <a:cs typeface="Times New Roman" pitchFamily="18" charset="0"/>
              </a:rPr>
              <a:t>Died: June 1, 1961 (Age 82)</a:t>
            </a:r>
          </a:p>
          <a:p>
            <a:r>
              <a:rPr lang="en-US" dirty="0" smtClean="0">
                <a:solidFill>
                  <a:srgbClr val="0070C0"/>
                </a:solidFill>
                <a:latin typeface="Times New Roman" pitchFamily="18" charset="0"/>
                <a:cs typeface="Times New Roman" pitchFamily="18" charset="0"/>
              </a:rPr>
              <a:t>Formed his own insurance agency in 1913</a:t>
            </a:r>
          </a:p>
          <a:p>
            <a:r>
              <a:rPr lang="en-US" dirty="0" smtClean="0">
                <a:solidFill>
                  <a:srgbClr val="0070C0"/>
                </a:solidFill>
                <a:latin typeface="Times New Roman" pitchFamily="18" charset="0"/>
                <a:cs typeface="Times New Roman" pitchFamily="18" charset="0"/>
              </a:rPr>
              <a:t>Former secretary of the Business Circle</a:t>
            </a:r>
          </a:p>
          <a:p>
            <a:r>
              <a:rPr lang="en-US" dirty="0">
                <a:solidFill>
                  <a:srgbClr val="0070C0"/>
                </a:solidFill>
                <a:latin typeface="Times New Roman" pitchFamily="18" charset="0"/>
                <a:cs typeface="Times New Roman" pitchFamily="18" charset="0"/>
              </a:rPr>
              <a:t>G</a:t>
            </a:r>
            <a:r>
              <a:rPr lang="en-US" dirty="0" smtClean="0">
                <a:solidFill>
                  <a:srgbClr val="0070C0"/>
                </a:solidFill>
                <a:latin typeface="Times New Roman" pitchFamily="18" charset="0"/>
                <a:cs typeface="Times New Roman" pitchFamily="18" charset="0"/>
              </a:rPr>
              <a:t>athered delegates from men’s clubs to form the groundwork for the current Lion’s Club.</a:t>
            </a:r>
          </a:p>
          <a:p>
            <a:r>
              <a:rPr lang="en-US" dirty="0" smtClean="0">
                <a:solidFill>
                  <a:srgbClr val="0070C0"/>
                </a:solidFill>
                <a:latin typeface="Times New Roman" pitchFamily="18" charset="0"/>
                <a:cs typeface="Times New Roman" pitchFamily="18" charset="0"/>
              </a:rPr>
              <a:t>Represented  Lions Club International in 1945 as a consultant at the United Nations.</a:t>
            </a:r>
          </a:p>
          <a:p>
            <a:endParaRPr lang="en-US" dirty="0">
              <a:solidFill>
                <a:srgbClr val="0070C0"/>
              </a:solidFill>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Times New Roman" pitchFamily="18" charset="0"/>
                <a:cs typeface="Times New Roman" pitchFamily="18" charset="0"/>
              </a:rPr>
              <a:t>The Lion</a:t>
            </a:r>
            <a:endParaRPr lang="en-US" b="1" dirty="0">
              <a:solidFill>
                <a:srgbClr val="0070C0"/>
              </a:solidFill>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a:bodyPr>
          <a:lstStyle/>
          <a:p>
            <a:r>
              <a:rPr lang="en-US" sz="3200" dirty="0" smtClean="0">
                <a:solidFill>
                  <a:srgbClr val="0070C0"/>
                </a:solidFill>
                <a:latin typeface="Times New Roman" pitchFamily="18" charset="0"/>
                <a:cs typeface="Times New Roman" pitchFamily="18" charset="0"/>
              </a:rPr>
              <a:t>Symbolizes:</a:t>
            </a:r>
          </a:p>
          <a:p>
            <a:pPr lvl="1"/>
            <a:r>
              <a:rPr lang="en-US" sz="3200" dirty="0" smtClean="0">
                <a:solidFill>
                  <a:srgbClr val="0070C0"/>
                </a:solidFill>
                <a:latin typeface="Times New Roman" pitchFamily="18" charset="0"/>
                <a:cs typeface="Times New Roman" pitchFamily="18" charset="0"/>
              </a:rPr>
              <a:t>Strength</a:t>
            </a:r>
          </a:p>
          <a:p>
            <a:pPr lvl="1"/>
            <a:r>
              <a:rPr lang="en-US" sz="3200" dirty="0" smtClean="0">
                <a:solidFill>
                  <a:srgbClr val="0070C0"/>
                </a:solidFill>
                <a:latin typeface="Times New Roman" pitchFamily="18" charset="0"/>
                <a:cs typeface="Times New Roman" pitchFamily="18" charset="0"/>
              </a:rPr>
              <a:t>Courage</a:t>
            </a:r>
          </a:p>
          <a:p>
            <a:pPr lvl="1"/>
            <a:r>
              <a:rPr lang="en-US" sz="3200" dirty="0" smtClean="0">
                <a:solidFill>
                  <a:srgbClr val="0070C0"/>
                </a:solidFill>
                <a:latin typeface="Times New Roman" pitchFamily="18" charset="0"/>
                <a:cs typeface="Times New Roman" pitchFamily="18" charset="0"/>
              </a:rPr>
              <a:t>Fidelity</a:t>
            </a:r>
          </a:p>
          <a:p>
            <a:pPr lvl="1"/>
            <a:r>
              <a:rPr lang="en-US" sz="3200" dirty="0" smtClean="0">
                <a:solidFill>
                  <a:srgbClr val="0070C0"/>
                </a:solidFill>
                <a:latin typeface="Times New Roman" pitchFamily="18" charset="0"/>
                <a:cs typeface="Times New Roman" pitchFamily="18" charset="0"/>
              </a:rPr>
              <a:t>Vital Action</a:t>
            </a:r>
          </a:p>
        </p:txBody>
      </p:sp>
      <p:sp>
        <p:nvSpPr>
          <p:cNvPr id="5" name="Content Placeholder 4"/>
          <p:cNvSpPr>
            <a:spLocks noGrp="1"/>
          </p:cNvSpPr>
          <p:nvPr>
            <p:ph sz="half" idx="2"/>
          </p:nvPr>
        </p:nvSpPr>
        <p:spPr/>
        <p:txBody>
          <a:bodyPr>
            <a:normAutofit/>
          </a:bodyPr>
          <a:lstStyle/>
          <a:p>
            <a:r>
              <a:rPr lang="en-US" sz="3200" dirty="0">
                <a:solidFill>
                  <a:srgbClr val="0070C0"/>
                </a:solidFill>
                <a:latin typeface="Times New Roman" pitchFamily="18" charset="0"/>
                <a:cs typeface="Times New Roman" pitchFamily="18" charset="0"/>
              </a:rPr>
              <a:t>L.I.O.N.S.</a:t>
            </a:r>
          </a:p>
          <a:p>
            <a:pPr lvl="1"/>
            <a:r>
              <a:rPr lang="en-US" sz="3200" dirty="0" smtClean="0">
                <a:solidFill>
                  <a:srgbClr val="0070C0"/>
                </a:solidFill>
                <a:latin typeface="Times New Roman" pitchFamily="18" charset="0"/>
                <a:cs typeface="Times New Roman" pitchFamily="18" charset="0"/>
              </a:rPr>
              <a:t>Liberty</a:t>
            </a:r>
          </a:p>
          <a:p>
            <a:pPr lvl="1"/>
            <a:r>
              <a:rPr lang="en-US" sz="3200" dirty="0" smtClean="0">
                <a:solidFill>
                  <a:srgbClr val="0070C0"/>
                </a:solidFill>
                <a:latin typeface="Times New Roman" pitchFamily="18" charset="0"/>
                <a:cs typeface="Times New Roman" pitchFamily="18" charset="0"/>
              </a:rPr>
              <a:t>Intelligence</a:t>
            </a:r>
            <a:endParaRPr lang="en-US" sz="3200" dirty="0" smtClean="0">
              <a:latin typeface="Times New Roman" pitchFamily="18" charset="0"/>
              <a:cs typeface="Times New Roman" pitchFamily="18" charset="0"/>
            </a:endParaRPr>
          </a:p>
          <a:p>
            <a:pPr lvl="1"/>
            <a:r>
              <a:rPr lang="en-US" sz="3200" dirty="0" smtClean="0">
                <a:solidFill>
                  <a:srgbClr val="0070C0"/>
                </a:solidFill>
                <a:latin typeface="Times New Roman" pitchFamily="18" charset="0"/>
                <a:cs typeface="Times New Roman" pitchFamily="18" charset="0"/>
              </a:rPr>
              <a:t>Our</a:t>
            </a:r>
          </a:p>
          <a:p>
            <a:pPr lvl="1"/>
            <a:r>
              <a:rPr lang="en-US" sz="3200" dirty="0" smtClean="0">
                <a:solidFill>
                  <a:srgbClr val="0070C0"/>
                </a:solidFill>
                <a:latin typeface="Times New Roman" pitchFamily="18" charset="0"/>
                <a:cs typeface="Times New Roman" pitchFamily="18" charset="0"/>
              </a:rPr>
              <a:t>Nation’s</a:t>
            </a:r>
          </a:p>
          <a:p>
            <a:pPr lvl="1"/>
            <a:r>
              <a:rPr lang="en-US" sz="3200" dirty="0" smtClean="0">
                <a:solidFill>
                  <a:srgbClr val="0070C0"/>
                </a:solidFill>
                <a:latin typeface="Times New Roman" pitchFamily="18" charset="0"/>
                <a:cs typeface="Times New Roman" pitchFamily="18" charset="0"/>
              </a:rPr>
              <a:t>Safety</a:t>
            </a:r>
            <a:endParaRPr lang="en-US" sz="3200" dirty="0" smtClean="0">
              <a:solidFill>
                <a:srgbClr val="0070C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rgbClr val="0070C0"/>
                </a:solidFill>
                <a:latin typeface="Times New Roman" pitchFamily="18" charset="0"/>
                <a:cs typeface="Times New Roman" pitchFamily="18" charset="0"/>
              </a:rPr>
              <a:t>Purpose</a:t>
            </a:r>
            <a:endParaRPr lang="en-US" b="1" dirty="0">
              <a:solidFill>
                <a:srgbClr val="0070C0"/>
              </a:solidFill>
              <a:latin typeface="Times New Roman" pitchFamily="18" charset="0"/>
              <a:cs typeface="Times New Roman" pitchFamily="18" charset="0"/>
            </a:endParaRPr>
          </a:p>
        </p:txBody>
      </p:sp>
      <p:sp>
        <p:nvSpPr>
          <p:cNvPr id="6" name="Content Placeholder 5"/>
          <p:cNvSpPr>
            <a:spLocks noGrp="1"/>
          </p:cNvSpPr>
          <p:nvPr>
            <p:ph idx="1"/>
          </p:nvPr>
        </p:nvSpPr>
        <p:spPr>
          <a:xfrm>
            <a:off x="457200" y="1600200"/>
            <a:ext cx="8077200" cy="4525963"/>
          </a:xfrm>
        </p:spPr>
        <p:txBody>
          <a:bodyPr>
            <a:normAutofit lnSpcReduction="10000"/>
          </a:bodyPr>
          <a:lstStyle/>
          <a:p>
            <a:r>
              <a:rPr lang="en-US" b="1" dirty="0">
                <a:solidFill>
                  <a:srgbClr val="0070C0"/>
                </a:solidFill>
                <a:latin typeface="Times New Roman" pitchFamily="18" charset="0"/>
                <a:cs typeface="Times New Roman" pitchFamily="18" charset="0"/>
              </a:rPr>
              <a:t>To </a:t>
            </a:r>
            <a:r>
              <a:rPr lang="en-US" b="1" dirty="0" smtClean="0">
                <a:solidFill>
                  <a:srgbClr val="0070C0"/>
                </a:solidFill>
                <a:latin typeface="Times New Roman" pitchFamily="18" charset="0"/>
                <a:cs typeface="Times New Roman" pitchFamily="18" charset="0"/>
              </a:rPr>
              <a:t>Organize</a:t>
            </a:r>
            <a:endParaRPr lang="en-US" dirty="0">
              <a:solidFill>
                <a:srgbClr val="0070C0"/>
              </a:solidFill>
              <a:latin typeface="Times New Roman" pitchFamily="18" charset="0"/>
              <a:cs typeface="Times New Roman" pitchFamily="18" charset="0"/>
            </a:endParaRPr>
          </a:p>
          <a:p>
            <a:r>
              <a:rPr lang="en-US" b="1" dirty="0">
                <a:solidFill>
                  <a:srgbClr val="0070C0"/>
                </a:solidFill>
                <a:latin typeface="Times New Roman" pitchFamily="18" charset="0"/>
                <a:cs typeface="Times New Roman" pitchFamily="18" charset="0"/>
              </a:rPr>
              <a:t>To Coordinate</a:t>
            </a:r>
            <a:r>
              <a:rPr lang="en-US" dirty="0">
                <a:solidFill>
                  <a:srgbClr val="0070C0"/>
                </a:solidFill>
                <a:latin typeface="Times New Roman" pitchFamily="18" charset="0"/>
                <a:cs typeface="Times New Roman" pitchFamily="18" charset="0"/>
              </a:rPr>
              <a:t>  </a:t>
            </a:r>
          </a:p>
          <a:p>
            <a:r>
              <a:rPr lang="en-US" b="1" dirty="0">
                <a:solidFill>
                  <a:srgbClr val="0070C0"/>
                </a:solidFill>
                <a:latin typeface="Times New Roman" pitchFamily="18" charset="0"/>
                <a:cs typeface="Times New Roman" pitchFamily="18" charset="0"/>
              </a:rPr>
              <a:t>To </a:t>
            </a:r>
            <a:r>
              <a:rPr lang="en-US" b="1" dirty="0" smtClean="0">
                <a:solidFill>
                  <a:srgbClr val="0070C0"/>
                </a:solidFill>
                <a:latin typeface="Times New Roman" pitchFamily="18" charset="0"/>
                <a:cs typeface="Times New Roman" pitchFamily="18" charset="0"/>
              </a:rPr>
              <a:t>Create</a:t>
            </a:r>
            <a:r>
              <a:rPr lang="en-US" dirty="0">
                <a:solidFill>
                  <a:srgbClr val="0070C0"/>
                </a:solidFill>
                <a:latin typeface="Times New Roman" pitchFamily="18" charset="0"/>
                <a:cs typeface="Times New Roman" pitchFamily="18" charset="0"/>
              </a:rPr>
              <a:t> </a:t>
            </a:r>
          </a:p>
          <a:p>
            <a:r>
              <a:rPr lang="en-US" b="1" dirty="0">
                <a:solidFill>
                  <a:srgbClr val="0070C0"/>
                </a:solidFill>
                <a:latin typeface="Times New Roman" pitchFamily="18" charset="0"/>
                <a:cs typeface="Times New Roman" pitchFamily="18" charset="0"/>
              </a:rPr>
              <a:t>To Promote</a:t>
            </a:r>
            <a:r>
              <a:rPr lang="en-US" dirty="0">
                <a:solidFill>
                  <a:srgbClr val="0070C0"/>
                </a:solidFill>
                <a:latin typeface="Times New Roman" pitchFamily="18" charset="0"/>
                <a:cs typeface="Times New Roman" pitchFamily="18" charset="0"/>
              </a:rPr>
              <a:t>  </a:t>
            </a:r>
          </a:p>
          <a:p>
            <a:r>
              <a:rPr lang="en-US" b="1" dirty="0">
                <a:solidFill>
                  <a:srgbClr val="0070C0"/>
                </a:solidFill>
                <a:latin typeface="Times New Roman" pitchFamily="18" charset="0"/>
                <a:cs typeface="Times New Roman" pitchFamily="18" charset="0"/>
              </a:rPr>
              <a:t>To Take</a:t>
            </a:r>
            <a:r>
              <a:rPr lang="en-US" dirty="0">
                <a:solidFill>
                  <a:srgbClr val="0070C0"/>
                </a:solidFill>
                <a:latin typeface="Times New Roman" pitchFamily="18" charset="0"/>
                <a:cs typeface="Times New Roman" pitchFamily="18" charset="0"/>
              </a:rPr>
              <a:t>  </a:t>
            </a:r>
          </a:p>
          <a:p>
            <a:r>
              <a:rPr lang="en-US" b="1" dirty="0">
                <a:solidFill>
                  <a:srgbClr val="0070C0"/>
                </a:solidFill>
                <a:latin typeface="Times New Roman" pitchFamily="18" charset="0"/>
                <a:cs typeface="Times New Roman" pitchFamily="18" charset="0"/>
              </a:rPr>
              <a:t>To </a:t>
            </a:r>
            <a:r>
              <a:rPr lang="en-US" b="1" dirty="0" smtClean="0">
                <a:solidFill>
                  <a:srgbClr val="0070C0"/>
                </a:solidFill>
                <a:latin typeface="Times New Roman" pitchFamily="18" charset="0"/>
                <a:cs typeface="Times New Roman" pitchFamily="18" charset="0"/>
              </a:rPr>
              <a:t>Unite</a:t>
            </a:r>
            <a:endParaRPr lang="en-US" dirty="0">
              <a:solidFill>
                <a:srgbClr val="0070C0"/>
              </a:solidFill>
              <a:latin typeface="Times New Roman" pitchFamily="18" charset="0"/>
              <a:cs typeface="Times New Roman" pitchFamily="18" charset="0"/>
            </a:endParaRPr>
          </a:p>
          <a:p>
            <a:r>
              <a:rPr lang="en-US" b="1" dirty="0">
                <a:solidFill>
                  <a:srgbClr val="0070C0"/>
                </a:solidFill>
                <a:latin typeface="Times New Roman" pitchFamily="18" charset="0"/>
                <a:cs typeface="Times New Roman" pitchFamily="18" charset="0"/>
              </a:rPr>
              <a:t>To Provide</a:t>
            </a:r>
            <a:r>
              <a:rPr lang="en-US" dirty="0">
                <a:solidFill>
                  <a:srgbClr val="0070C0"/>
                </a:solidFill>
                <a:latin typeface="Times New Roman" pitchFamily="18" charset="0"/>
                <a:cs typeface="Times New Roman" pitchFamily="18" charset="0"/>
              </a:rPr>
              <a:t> </a:t>
            </a:r>
          </a:p>
          <a:p>
            <a:r>
              <a:rPr lang="en-US" b="1" dirty="0">
                <a:solidFill>
                  <a:srgbClr val="0070C0"/>
                </a:solidFill>
                <a:latin typeface="Times New Roman" pitchFamily="18" charset="0"/>
                <a:cs typeface="Times New Roman" pitchFamily="18" charset="0"/>
              </a:rPr>
              <a:t>To Encourage</a:t>
            </a:r>
            <a:endParaRPr lang="en-US" dirty="0">
              <a:solidFill>
                <a:srgbClr val="0070C0"/>
              </a:solidFill>
              <a:latin typeface="Times New Roman" pitchFamily="18" charset="0"/>
              <a:cs typeface="Times New Roman" pitchFamily="18" charset="0"/>
            </a:endParaRPr>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0070C0"/>
                </a:solidFill>
                <a:latin typeface="Times New Roman" pitchFamily="18" charset="0"/>
                <a:cs typeface="Times New Roman" pitchFamily="18" charset="0"/>
              </a:rPr>
              <a:t>Code of Ethics</a:t>
            </a:r>
            <a:endParaRPr lang="en-US"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867400"/>
          </a:xfrm>
        </p:spPr>
        <p:txBody>
          <a:bodyPr>
            <a:noAutofit/>
          </a:bodyPr>
          <a:lstStyle/>
          <a:p>
            <a:r>
              <a:rPr lang="en-US" sz="1800" b="1" dirty="0">
                <a:solidFill>
                  <a:srgbClr val="0070C0"/>
                </a:solidFill>
                <a:latin typeface="Times New Roman" pitchFamily="18" charset="0"/>
                <a:cs typeface="Times New Roman" pitchFamily="18" charset="0"/>
              </a:rPr>
              <a:t>To Show</a:t>
            </a:r>
            <a:r>
              <a:rPr lang="en-US" sz="1800" dirty="0">
                <a:solidFill>
                  <a:srgbClr val="0070C0"/>
                </a:solidFill>
                <a:latin typeface="Times New Roman" pitchFamily="18" charset="0"/>
                <a:cs typeface="Times New Roman" pitchFamily="18" charset="0"/>
              </a:rPr>
              <a:t> </a:t>
            </a:r>
            <a:r>
              <a:rPr lang="en-US" sz="1800" dirty="0" smtClean="0">
                <a:solidFill>
                  <a:srgbClr val="0070C0"/>
                </a:solidFill>
                <a:latin typeface="Times New Roman" pitchFamily="18" charset="0"/>
                <a:cs typeface="Times New Roman" pitchFamily="18" charset="0"/>
              </a:rPr>
              <a:t>my faith in the worthiness of my vocation by industrious application to the end that I may merit a reputation for quality of service.</a:t>
            </a:r>
            <a:endParaRPr lang="en-US" sz="1800" dirty="0">
              <a:solidFill>
                <a:srgbClr val="0070C0"/>
              </a:solidFill>
              <a:latin typeface="Times New Roman" pitchFamily="18" charset="0"/>
              <a:cs typeface="Times New Roman" pitchFamily="18" charset="0"/>
            </a:endParaRPr>
          </a:p>
          <a:p>
            <a:r>
              <a:rPr lang="en-US" sz="1800" b="1" dirty="0">
                <a:solidFill>
                  <a:srgbClr val="0070C0"/>
                </a:solidFill>
                <a:latin typeface="Times New Roman" pitchFamily="18" charset="0"/>
                <a:cs typeface="Times New Roman" pitchFamily="18" charset="0"/>
              </a:rPr>
              <a:t>To Seek</a:t>
            </a:r>
            <a:r>
              <a:rPr lang="en-US" sz="1800" dirty="0">
                <a:solidFill>
                  <a:srgbClr val="0070C0"/>
                </a:solidFill>
                <a:latin typeface="Times New Roman" pitchFamily="18" charset="0"/>
                <a:cs typeface="Times New Roman" pitchFamily="18" charset="0"/>
              </a:rPr>
              <a:t> success and to demand all fair remuneration or profit as my just due, but to accept no profit or success at the price of my own self-respect lost because of unfair advantage taken or because of questionable acts on my part.</a:t>
            </a:r>
          </a:p>
          <a:p>
            <a:r>
              <a:rPr lang="en-US" sz="1800" b="1" dirty="0">
                <a:solidFill>
                  <a:srgbClr val="0070C0"/>
                </a:solidFill>
                <a:latin typeface="Times New Roman" pitchFamily="18" charset="0"/>
                <a:cs typeface="Times New Roman" pitchFamily="18" charset="0"/>
              </a:rPr>
              <a:t>To Remember</a:t>
            </a:r>
            <a:r>
              <a:rPr lang="en-US" sz="1800" dirty="0">
                <a:solidFill>
                  <a:srgbClr val="0070C0"/>
                </a:solidFill>
                <a:latin typeface="Times New Roman" pitchFamily="18" charset="0"/>
                <a:cs typeface="Times New Roman" pitchFamily="18" charset="0"/>
              </a:rPr>
              <a:t> that in building up my business it is not necessary to tear down another's; to be loyal to my clients or customers and true to myself.</a:t>
            </a:r>
          </a:p>
          <a:p>
            <a:r>
              <a:rPr lang="en-US" sz="1800" b="1" dirty="0">
                <a:solidFill>
                  <a:srgbClr val="0070C0"/>
                </a:solidFill>
                <a:latin typeface="Times New Roman" pitchFamily="18" charset="0"/>
                <a:cs typeface="Times New Roman" pitchFamily="18" charset="0"/>
              </a:rPr>
              <a:t>Whenever</a:t>
            </a:r>
            <a:r>
              <a:rPr lang="en-US" sz="1800" dirty="0">
                <a:solidFill>
                  <a:srgbClr val="0070C0"/>
                </a:solidFill>
                <a:latin typeface="Times New Roman" pitchFamily="18" charset="0"/>
                <a:cs typeface="Times New Roman" pitchFamily="18" charset="0"/>
              </a:rPr>
              <a:t> a doubt arises as to the right or ethics of my position or action towards others, to resolve such doubt against myself.</a:t>
            </a:r>
          </a:p>
          <a:p>
            <a:r>
              <a:rPr lang="en-US" sz="1800" b="1" dirty="0">
                <a:solidFill>
                  <a:srgbClr val="0070C0"/>
                </a:solidFill>
                <a:latin typeface="Times New Roman" pitchFamily="18" charset="0"/>
                <a:cs typeface="Times New Roman" pitchFamily="18" charset="0"/>
              </a:rPr>
              <a:t>To Hold</a:t>
            </a:r>
            <a:r>
              <a:rPr lang="en-US" sz="1800" dirty="0">
                <a:solidFill>
                  <a:srgbClr val="0070C0"/>
                </a:solidFill>
                <a:latin typeface="Times New Roman" pitchFamily="18" charset="0"/>
                <a:cs typeface="Times New Roman" pitchFamily="18" charset="0"/>
              </a:rPr>
              <a:t> friendship as an end and not a means. To hold that true friendship exists not on account of the service performed by one to another, but that true friendship demands nothing but accepts service in the spirit in which it is given.</a:t>
            </a:r>
          </a:p>
          <a:p>
            <a:r>
              <a:rPr lang="en-US" sz="1800" b="1" dirty="0">
                <a:solidFill>
                  <a:srgbClr val="0070C0"/>
                </a:solidFill>
                <a:latin typeface="Times New Roman" pitchFamily="18" charset="0"/>
                <a:cs typeface="Times New Roman" pitchFamily="18" charset="0"/>
              </a:rPr>
              <a:t>Always</a:t>
            </a:r>
            <a:r>
              <a:rPr lang="en-US" sz="1800" dirty="0">
                <a:solidFill>
                  <a:srgbClr val="0070C0"/>
                </a:solidFill>
                <a:latin typeface="Times New Roman" pitchFamily="18" charset="0"/>
                <a:cs typeface="Times New Roman" pitchFamily="18" charset="0"/>
              </a:rPr>
              <a:t> to bear in mind my obligations as a citizen to my nation, my state, and my community, and to give them my unswerving loyalty in word, act, and deed. To give them freely of my time, labor and means.</a:t>
            </a:r>
          </a:p>
          <a:p>
            <a:r>
              <a:rPr lang="en-US" sz="1800" b="1" dirty="0">
                <a:solidFill>
                  <a:srgbClr val="0070C0"/>
                </a:solidFill>
                <a:latin typeface="Times New Roman" pitchFamily="18" charset="0"/>
                <a:cs typeface="Times New Roman" pitchFamily="18" charset="0"/>
              </a:rPr>
              <a:t>To Aid</a:t>
            </a:r>
            <a:r>
              <a:rPr lang="en-US" sz="1800" dirty="0">
                <a:solidFill>
                  <a:srgbClr val="0070C0"/>
                </a:solidFill>
                <a:latin typeface="Times New Roman" pitchFamily="18" charset="0"/>
                <a:cs typeface="Times New Roman" pitchFamily="18" charset="0"/>
              </a:rPr>
              <a:t> others by giving my sympathy to those in distress, my aid to the weak, and my substance to the needy.</a:t>
            </a:r>
          </a:p>
          <a:p>
            <a:r>
              <a:rPr lang="en-US" sz="1800" b="1" dirty="0">
                <a:solidFill>
                  <a:srgbClr val="0070C0"/>
                </a:solidFill>
                <a:latin typeface="Times New Roman" pitchFamily="18" charset="0"/>
                <a:cs typeface="Times New Roman" pitchFamily="18" charset="0"/>
              </a:rPr>
              <a:t>To Be Careful</a:t>
            </a:r>
            <a:r>
              <a:rPr lang="en-US" sz="1800" dirty="0">
                <a:solidFill>
                  <a:srgbClr val="0070C0"/>
                </a:solidFill>
                <a:latin typeface="Times New Roman" pitchFamily="18" charset="0"/>
                <a:cs typeface="Times New Roman" pitchFamily="18" charset="0"/>
              </a:rPr>
              <a:t> with my criticism and liberal with my praise; to build up and not destroy.</a:t>
            </a:r>
          </a:p>
          <a:p>
            <a:endParaRPr lang="en-US" dirty="0">
              <a:solidFill>
                <a:srgbClr val="0070C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Times New Roman" pitchFamily="18" charset="0"/>
                <a:cs typeface="Times New Roman" pitchFamily="18" charset="0"/>
              </a:rPr>
              <a:t>For more information</a:t>
            </a:r>
            <a:endParaRPr lang="en-US" b="1"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solidFill>
                  <a:srgbClr val="0070C0"/>
                </a:solidFill>
                <a:latin typeface="Times New Roman" pitchFamily="18" charset="0"/>
                <a:cs typeface="Times New Roman" pitchFamily="18" charset="0"/>
              </a:rPr>
              <a:t>Visit their website at:</a:t>
            </a:r>
            <a:br>
              <a:rPr lang="en-US" dirty="0" smtClean="0">
                <a:solidFill>
                  <a:srgbClr val="0070C0"/>
                </a:solidFill>
                <a:latin typeface="Times New Roman" pitchFamily="18" charset="0"/>
                <a:cs typeface="Times New Roman" pitchFamily="18" charset="0"/>
              </a:rPr>
            </a:br>
            <a:r>
              <a:rPr lang="en-US" dirty="0" smtClean="0">
                <a:solidFill>
                  <a:srgbClr val="0070C0"/>
                </a:solidFill>
                <a:latin typeface="Times New Roman" pitchFamily="18" charset="0"/>
                <a:cs typeface="Times New Roman" pitchFamily="18" charset="0"/>
                <a:hlinkClick r:id="rId2"/>
              </a:rPr>
              <a:t>http://www.lionsclubs.org/EN/index.php</a:t>
            </a:r>
            <a:endParaRPr lang="en-US" dirty="0" smtClean="0">
              <a:solidFill>
                <a:srgbClr val="0070C0"/>
              </a:solidFill>
              <a:latin typeface="Times New Roman" pitchFamily="18" charset="0"/>
              <a:cs typeface="Times New Roman" pitchFamily="18" charset="0"/>
            </a:endParaRPr>
          </a:p>
          <a:p>
            <a:endParaRPr lang="en-US" dirty="0">
              <a:solidFill>
                <a:srgbClr val="0070C0"/>
              </a:solidFill>
              <a:latin typeface="Times New Roman" pitchFamily="18" charset="0"/>
              <a:cs typeface="Times New Roman" pitchFamily="18" charset="0"/>
            </a:endParaRPr>
          </a:p>
          <a:p>
            <a:r>
              <a:rPr lang="en-US" dirty="0" smtClean="0">
                <a:solidFill>
                  <a:srgbClr val="0070C0"/>
                </a:solidFill>
                <a:latin typeface="Times New Roman" pitchFamily="18" charset="0"/>
                <a:cs typeface="Times New Roman" pitchFamily="18" charset="0"/>
              </a:rPr>
              <a:t>Or speak to a local Lions Club member near you!</a:t>
            </a:r>
            <a:endParaRPr lang="en-US" dirty="0">
              <a:solidFill>
                <a:srgbClr val="0070C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144</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Lions Club International</vt:lpstr>
      <vt:lpstr>Almost a hundred years of history…</vt:lpstr>
      <vt:lpstr>Melvin Jones</vt:lpstr>
      <vt:lpstr>The Lion</vt:lpstr>
      <vt:lpstr>Purpose</vt:lpstr>
      <vt:lpstr>Code of Ethics</vt:lpstr>
      <vt:lpstr>For more information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Lorenz</dc:creator>
  <cp:lastModifiedBy>Lorenz</cp:lastModifiedBy>
  <cp:revision>7</cp:revision>
  <dcterms:created xsi:type="dcterms:W3CDTF">2016-11-23T05:26:48Z</dcterms:created>
  <dcterms:modified xsi:type="dcterms:W3CDTF">2016-11-23T06:06:47Z</dcterms:modified>
</cp:coreProperties>
</file>